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Essays1743" charset="1" panose="02000602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53220">
            <a:off x="-4874546" y="2497319"/>
            <a:ext cx="9749093" cy="2132614"/>
          </a:xfrm>
          <a:custGeom>
            <a:avLst/>
            <a:gdLst/>
            <a:ahLst/>
            <a:cxnLst/>
            <a:rect r="r" b="b" t="t" l="l"/>
            <a:pathLst>
              <a:path h="2132614" w="9749093">
                <a:moveTo>
                  <a:pt x="0" y="0"/>
                </a:moveTo>
                <a:lnTo>
                  <a:pt x="9749092" y="0"/>
                </a:lnTo>
                <a:lnTo>
                  <a:pt x="9749092" y="2132614"/>
                </a:lnTo>
                <a:lnTo>
                  <a:pt x="0" y="2132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71997" y="5935433"/>
            <a:ext cx="6593586" cy="3707541"/>
          </a:xfrm>
          <a:custGeom>
            <a:avLst/>
            <a:gdLst/>
            <a:ahLst/>
            <a:cxnLst/>
            <a:rect r="r" b="b" t="t" l="l"/>
            <a:pathLst>
              <a:path h="3707541" w="6593586">
                <a:moveTo>
                  <a:pt x="0" y="0"/>
                </a:moveTo>
                <a:lnTo>
                  <a:pt x="6593586" y="0"/>
                </a:lnTo>
                <a:lnTo>
                  <a:pt x="6593586" y="3707541"/>
                </a:lnTo>
                <a:lnTo>
                  <a:pt x="0" y="37075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92753" y="370617"/>
            <a:ext cx="3138323" cy="4635062"/>
          </a:xfrm>
          <a:custGeom>
            <a:avLst/>
            <a:gdLst/>
            <a:ahLst/>
            <a:cxnLst/>
            <a:rect r="r" b="b" t="t" l="l"/>
            <a:pathLst>
              <a:path h="4635062" w="3138323">
                <a:moveTo>
                  <a:pt x="0" y="0"/>
                </a:moveTo>
                <a:lnTo>
                  <a:pt x="3138323" y="0"/>
                </a:lnTo>
                <a:lnTo>
                  <a:pt x="3138323" y="4635062"/>
                </a:lnTo>
                <a:lnTo>
                  <a:pt x="0" y="46350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73" r="0" b="-87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09828" y="6188991"/>
            <a:ext cx="3086100" cy="2056529"/>
          </a:xfrm>
          <a:custGeom>
            <a:avLst/>
            <a:gdLst/>
            <a:ahLst/>
            <a:cxnLst/>
            <a:rect r="r" b="b" t="t" l="l"/>
            <a:pathLst>
              <a:path h="2056529" w="3086100">
                <a:moveTo>
                  <a:pt x="0" y="0"/>
                </a:moveTo>
                <a:lnTo>
                  <a:pt x="3086100" y="0"/>
                </a:lnTo>
                <a:lnTo>
                  <a:pt x="3086100" y="2056528"/>
                </a:lnTo>
                <a:lnTo>
                  <a:pt x="0" y="2056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33652" y="5935433"/>
            <a:ext cx="4827117" cy="3218078"/>
          </a:xfrm>
          <a:custGeom>
            <a:avLst/>
            <a:gdLst/>
            <a:ahLst/>
            <a:cxnLst/>
            <a:rect r="r" b="b" t="t" l="l"/>
            <a:pathLst>
              <a:path h="3218078" w="4827117">
                <a:moveTo>
                  <a:pt x="0" y="0"/>
                </a:moveTo>
                <a:lnTo>
                  <a:pt x="4827117" y="0"/>
                </a:lnTo>
                <a:lnTo>
                  <a:pt x="4827117" y="3218078"/>
                </a:lnTo>
                <a:lnTo>
                  <a:pt x="0" y="32180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748116">
            <a:off x="10837950" y="597903"/>
            <a:ext cx="2518156" cy="3778179"/>
          </a:xfrm>
          <a:custGeom>
            <a:avLst/>
            <a:gdLst/>
            <a:ahLst/>
            <a:cxnLst/>
            <a:rect r="r" b="b" t="t" l="l"/>
            <a:pathLst>
              <a:path h="3778179" w="2518156">
                <a:moveTo>
                  <a:pt x="0" y="0"/>
                </a:moveTo>
                <a:lnTo>
                  <a:pt x="2518156" y="0"/>
                </a:lnTo>
                <a:lnTo>
                  <a:pt x="2518156" y="3778179"/>
                </a:lnTo>
                <a:lnTo>
                  <a:pt x="0" y="3778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151158">
            <a:off x="8873081" y="3807416"/>
            <a:ext cx="4597833" cy="3066718"/>
          </a:xfrm>
          <a:custGeom>
            <a:avLst/>
            <a:gdLst/>
            <a:ahLst/>
            <a:cxnLst/>
            <a:rect r="r" b="b" t="t" l="l"/>
            <a:pathLst>
              <a:path h="3066718" w="4597833">
                <a:moveTo>
                  <a:pt x="0" y="0"/>
                </a:moveTo>
                <a:lnTo>
                  <a:pt x="4597832" y="0"/>
                </a:lnTo>
                <a:lnTo>
                  <a:pt x="4597832" y="3066718"/>
                </a:lnTo>
                <a:lnTo>
                  <a:pt x="0" y="30667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91485">
            <a:off x="13555566" y="2955778"/>
            <a:ext cx="4451799" cy="2969315"/>
          </a:xfrm>
          <a:custGeom>
            <a:avLst/>
            <a:gdLst/>
            <a:ahLst/>
            <a:cxnLst/>
            <a:rect r="r" b="b" t="t" l="l"/>
            <a:pathLst>
              <a:path h="2969315" w="4451799">
                <a:moveTo>
                  <a:pt x="0" y="0"/>
                </a:moveTo>
                <a:lnTo>
                  <a:pt x="4451799" y="0"/>
                </a:lnTo>
                <a:lnTo>
                  <a:pt x="4451799" y="2969316"/>
                </a:lnTo>
                <a:lnTo>
                  <a:pt x="0" y="296931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35214" y="1291895"/>
            <a:ext cx="8417577" cy="4317726"/>
            <a:chOff x="0" y="0"/>
            <a:chExt cx="11223436" cy="575696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85725"/>
              <a:ext cx="11223436" cy="44460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749"/>
                </a:lnSpc>
              </a:pPr>
              <a:r>
                <a:rPr lang="en-US" sz="6999">
                  <a:solidFill>
                    <a:srgbClr val="F1EBDD"/>
                  </a:solidFill>
                  <a:latin typeface="Essays1743"/>
                  <a:ea typeface="Essays1743"/>
                  <a:cs typeface="Essays1743"/>
                  <a:sym typeface="Essays1743"/>
                </a:rPr>
                <a:t>The role of Croatian Cultural Association in supporting comunities  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134855"/>
              <a:ext cx="11223436" cy="622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45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039017" y="9223539"/>
            <a:ext cx="393531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1EBDD"/>
                </a:solidFill>
                <a:latin typeface="Open Sans"/>
                <a:ea typeface="Open Sans"/>
                <a:cs typeface="Open Sans"/>
                <a:sym typeface="Open Sans"/>
              </a:rPr>
              <a:t>Prague, 11. 6. 2025.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47030" y="3695230"/>
            <a:ext cx="5990000" cy="3977360"/>
          </a:xfrm>
          <a:custGeom>
            <a:avLst/>
            <a:gdLst/>
            <a:ahLst/>
            <a:cxnLst/>
            <a:rect r="r" b="b" t="t" l="l"/>
            <a:pathLst>
              <a:path h="3977360" w="5990000">
                <a:moveTo>
                  <a:pt x="0" y="0"/>
                </a:moveTo>
                <a:lnTo>
                  <a:pt x="5990000" y="0"/>
                </a:lnTo>
                <a:lnTo>
                  <a:pt x="5990000" y="3977360"/>
                </a:lnTo>
                <a:lnTo>
                  <a:pt x="0" y="397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9" r="0" b="-10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47030" y="751308"/>
            <a:ext cx="1319525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Hrvatski sabor kulture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757973" y="2606356"/>
            <a:ext cx="418876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was founded in 1948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3482021"/>
            <a:ext cx="8617271" cy="5641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Today's Croatian Cultural Association is an association and umbrella organization of amateur cultural and artistic activities in the Republic of Croatia. 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Overall, the Croatian Culture Council has gathered 1,060 associations with 2,413 performing groups and more than 80,000 members.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is financed by the Ministry of Culture and Media of the Republic of Croatia, local and regional self-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government units, other legal entities and from the membership fees.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96062">
            <a:off x="671248" y="2011241"/>
            <a:ext cx="7542560" cy="5656920"/>
          </a:xfrm>
          <a:custGeom>
            <a:avLst/>
            <a:gdLst/>
            <a:ahLst/>
            <a:cxnLst/>
            <a:rect r="r" b="b" t="t" l="l"/>
            <a:pathLst>
              <a:path h="5656920" w="7542560">
                <a:moveTo>
                  <a:pt x="0" y="0"/>
                </a:moveTo>
                <a:lnTo>
                  <a:pt x="7542560" y="0"/>
                </a:lnTo>
                <a:lnTo>
                  <a:pt x="7542560" y="5656919"/>
                </a:lnTo>
                <a:lnTo>
                  <a:pt x="0" y="56569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52" t="0" r="-635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718984" y="534032"/>
            <a:ext cx="1033752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do we do?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89506" y="2317771"/>
            <a:ext cx="8943971" cy="8184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56745" indent="-328373" lvl="1">
              <a:lnSpc>
                <a:spcPts val="4258"/>
              </a:lnSpc>
              <a:buFont typeface="Arial"/>
              <a:buChar char="•"/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professional development through seminars</a:t>
            </a:r>
          </a:p>
          <a:p>
            <a:pPr algn="ctr" marL="656745" indent="-328373" lvl="1">
              <a:lnSpc>
                <a:spcPts val="4258"/>
              </a:lnSpc>
              <a:buFont typeface="Arial"/>
              <a:buChar char="•"/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public call for vocal and instrumental pieces for choirs and orchestras</a:t>
            </a:r>
          </a:p>
          <a:p>
            <a:pPr algn="ctr" marL="656745" indent="-328373" lvl="1">
              <a:lnSpc>
                <a:spcPts val="4258"/>
              </a:lnSpc>
              <a:buFont typeface="Arial"/>
              <a:buChar char="•"/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developing publishing activities – Music and Theatre library, 2 folklore editions on dances and costumes</a:t>
            </a:r>
          </a:p>
          <a:p>
            <a:pPr algn="ctr" marL="656745" indent="-328373" lvl="1">
              <a:lnSpc>
                <a:spcPts val="4258"/>
              </a:lnSpc>
              <a:buFont typeface="Arial"/>
              <a:buChar char="•"/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providing professional and organizational assistance – 5 employees, councils for each amateur branche</a:t>
            </a:r>
          </a:p>
          <a:p>
            <a:pPr algn="ctr" marL="656745" indent="-328373" lvl="1">
              <a:lnSpc>
                <a:spcPts val="4258"/>
              </a:lnSpc>
              <a:buFont typeface="Arial"/>
              <a:buChar char="•"/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organizing events of national importance – festivals </a:t>
            </a:r>
          </a:p>
          <a:p>
            <a:pPr algn="ctr" marL="656745" indent="-328373" lvl="1">
              <a:lnSpc>
                <a:spcPts val="4258"/>
              </a:lnSpc>
              <a:buFont typeface="Arial"/>
              <a:buChar char="•"/>
            </a:pPr>
            <a:r>
              <a:rPr lang="en-US" sz="304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working on further building a comprehensive structure of Croatian cultural and artistic amateurism</a:t>
            </a:r>
          </a:p>
          <a:p>
            <a:pPr algn="ctr">
              <a:lnSpc>
                <a:spcPts val="5938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7861" y="2478637"/>
            <a:ext cx="4183419" cy="6276660"/>
          </a:xfrm>
          <a:custGeom>
            <a:avLst/>
            <a:gdLst/>
            <a:ahLst/>
            <a:cxnLst/>
            <a:rect r="r" b="b" t="t" l="l"/>
            <a:pathLst>
              <a:path h="6276660" w="4183419">
                <a:moveTo>
                  <a:pt x="0" y="0"/>
                </a:moveTo>
                <a:lnTo>
                  <a:pt x="4183418" y="0"/>
                </a:lnTo>
                <a:lnTo>
                  <a:pt x="4183418" y="6276660"/>
                </a:lnTo>
                <a:lnTo>
                  <a:pt x="0" y="627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159703"/>
            <a:ext cx="1164255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do we do it?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65305" y="2293059"/>
            <a:ext cx="11322907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• Seminars and events of national importance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a bridge between associations and the profession - cultural policy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formal and informal discussions with associates, experts, members and representatives of communities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cooperation with other partners and sectors – international cooperation – Amateo i Europa Cantat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lobbying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joint efforts to ensure conditions for the work and activities of associations in culture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868410" y="3116625"/>
            <a:ext cx="6965982" cy="4646256"/>
          </a:xfrm>
          <a:custGeom>
            <a:avLst/>
            <a:gdLst/>
            <a:ahLst/>
            <a:cxnLst/>
            <a:rect r="r" b="b" t="t" l="l"/>
            <a:pathLst>
              <a:path h="4646256" w="6965982">
                <a:moveTo>
                  <a:pt x="0" y="0"/>
                </a:moveTo>
                <a:lnTo>
                  <a:pt x="6965982" y="0"/>
                </a:lnTo>
                <a:lnTo>
                  <a:pt x="6965982" y="4646256"/>
                </a:lnTo>
                <a:lnTo>
                  <a:pt x="0" y="46462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595912" y="528807"/>
            <a:ext cx="6189515" cy="101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597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communities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3399" y="2119630"/>
            <a:ext cx="10209777" cy="778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Enrichment of the Theatre Library and arrangement of the Music Library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Digitalization of the HSK archive titles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Continuous professional, organizational, IT and office assistance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Info office of HSK members - video library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Law on amateur cultural and artistic activities - establishment and revitalization of county communities</a:t>
            </a:r>
          </a:p>
          <a:p>
            <a:pPr algn="ctr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Communication with HSK member associations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3389192" y="226917"/>
            <a:ext cx="1307986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HSK i.....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30442" y="6249210"/>
            <a:ext cx="4827117" cy="3218078"/>
          </a:xfrm>
          <a:custGeom>
            <a:avLst/>
            <a:gdLst/>
            <a:ahLst/>
            <a:cxnLst/>
            <a:rect r="r" b="b" t="t" l="l"/>
            <a:pathLst>
              <a:path h="3218078" w="4827117">
                <a:moveTo>
                  <a:pt x="0" y="0"/>
                </a:moveTo>
                <a:lnTo>
                  <a:pt x="4827116" y="0"/>
                </a:lnTo>
                <a:lnTo>
                  <a:pt x="4827116" y="3218078"/>
                </a:lnTo>
                <a:lnTo>
                  <a:pt x="0" y="3218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068370"/>
            <a:ext cx="18288000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Mreža hrvatske kulture - https://mreza.hr/naslovnica 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Razglednica - https://shorturl.at/VEj8N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Choral Ties - https://www.hrsk.hr/stranica2/seminari-radionice/6/10/13 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Hrvati u Sloveniji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care – i mi isto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3619977" y="568500"/>
            <a:ext cx="981825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anything else......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B6F5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9908" y="1302946"/>
            <a:ext cx="6095222" cy="7687108"/>
          </a:xfrm>
          <a:custGeom>
            <a:avLst/>
            <a:gdLst/>
            <a:ahLst/>
            <a:cxnLst/>
            <a:rect r="r" b="b" t="t" l="l"/>
            <a:pathLst>
              <a:path h="7687108" w="6095222">
                <a:moveTo>
                  <a:pt x="0" y="0"/>
                </a:moveTo>
                <a:lnTo>
                  <a:pt x="6095222" y="0"/>
                </a:lnTo>
                <a:lnTo>
                  <a:pt x="6095222" y="7687108"/>
                </a:lnTo>
                <a:lnTo>
                  <a:pt x="0" y="768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132" r="0" b="-141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04271" y="1951181"/>
            <a:ext cx="6436400" cy="31953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......</a:t>
            </a:r>
          </a:p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744740" y="6624253"/>
            <a:ext cx="9176909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Valentina Dačnik, prof.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valentina.dacnik@gmail.com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https://www.hrsk.hr/stranica2/english/2/28/0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DAGmF7CjARA</dc:identifier>
  <dcterms:modified xsi:type="dcterms:W3CDTF">2011-08-01T06:04:30Z</dcterms:modified>
  <cp:revision>1</cp:revision>
  <dc:title>HSK Praque</dc:title>
</cp:coreProperties>
</file>